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Average"/>
      <p:regular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Average-regular.fntdata"/><Relationship Id="rId13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5" Type="http://schemas.openxmlformats.org/officeDocument/2006/relationships/slide" Target="/ppt/slides/slide5.xml"/><Relationship Id="rId6" Type="http://schemas.openxmlformats.org/officeDocument/2006/relationships/slide" Target="/ppt/slides/slide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Monitorização</a:t>
            </a:r>
            <a:r>
              <a:rPr lang="pt-BR"/>
              <a:t> de </a:t>
            </a:r>
            <a:r>
              <a:rPr lang="pt-BR"/>
              <a:t>máquinas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/>
              <a:t>A evolução na </a:t>
            </a:r>
            <a:r>
              <a:rPr lang="pt-BR"/>
              <a:t>indústria</a:t>
            </a:r>
            <a:r>
              <a:rPr lang="pt-BR"/>
              <a:t> 4.0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297500" y="113262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Índice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4443275" y="2064600"/>
            <a:ext cx="3275400" cy="2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/>
              </a:rPr>
              <a:t>Introdução:</a:t>
            </a:r>
            <a:r>
              <a:rPr lang="pt-BR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  <a:r>
              <a:rPr lang="pt-BR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Monitorando</a:t>
            </a:r>
            <a:r>
              <a:rPr lang="pt-BR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as </a:t>
            </a:r>
            <a:r>
              <a:rPr lang="pt-BR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máquinas</a:t>
            </a:r>
            <a:r>
              <a:rPr lang="pt-BR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do chão de </a:t>
            </a:r>
            <a:r>
              <a:rPr lang="pt-BR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fábrica</a:t>
            </a:r>
            <a:r>
              <a:rPr lang="pt-BR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com total controle e confiabilidade.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7500" y="1619824"/>
            <a:ext cx="3018300" cy="31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/>
              </a:rPr>
              <a:t>Visão geral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/>
              </a:rPr>
              <a:t>Entender seus problemas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5"/>
              </a:rPr>
              <a:t>Objetivo do projeto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6"/>
              </a:rPr>
              <a:t>Público-alvo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Visão geral</a:t>
            </a:r>
            <a:endParaRPr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Com o advento da </a:t>
            </a:r>
            <a:r>
              <a:rPr lang="pt-BR">
                <a:solidFill>
                  <a:srgbClr val="FFFFFF"/>
                </a:solidFill>
              </a:rPr>
              <a:t>indústria</a:t>
            </a:r>
            <a:r>
              <a:rPr lang="pt-BR">
                <a:solidFill>
                  <a:srgbClr val="FFFFFF"/>
                </a:solidFill>
              </a:rPr>
              <a:t> 4.0 se apresenta muitas </a:t>
            </a:r>
            <a:r>
              <a:rPr lang="pt-BR">
                <a:solidFill>
                  <a:srgbClr val="FFFFFF"/>
                </a:solidFill>
              </a:rPr>
              <a:t>ferramentas</a:t>
            </a:r>
            <a:r>
              <a:rPr lang="pt-BR">
                <a:solidFill>
                  <a:srgbClr val="FFFFFF"/>
                </a:solidFill>
              </a:rPr>
              <a:t> </a:t>
            </a:r>
            <a:r>
              <a:rPr lang="pt-BR">
                <a:solidFill>
                  <a:srgbClr val="FFFFFF"/>
                </a:solidFill>
              </a:rPr>
              <a:t>tecnológicas</a:t>
            </a:r>
            <a:r>
              <a:rPr lang="pt-BR">
                <a:solidFill>
                  <a:srgbClr val="FFFFFF"/>
                </a:solidFill>
              </a:rPr>
              <a:t> capazes de se fazer o controle  e  a </a:t>
            </a:r>
            <a:r>
              <a:rPr lang="pt-BR">
                <a:solidFill>
                  <a:srgbClr val="FFFFFF"/>
                </a:solidFill>
              </a:rPr>
              <a:t>automação</a:t>
            </a:r>
            <a:r>
              <a:rPr lang="pt-BR">
                <a:solidFill>
                  <a:srgbClr val="FFFFFF"/>
                </a:solidFill>
              </a:rPr>
              <a:t> dos equipamentos do chão de fábrica, </a:t>
            </a:r>
            <a:r>
              <a:rPr lang="pt-BR">
                <a:solidFill>
                  <a:srgbClr val="FFFFFF"/>
                </a:solidFill>
              </a:rPr>
              <a:t>possibilitando</a:t>
            </a:r>
            <a:r>
              <a:rPr lang="pt-BR">
                <a:solidFill>
                  <a:srgbClr val="FFFFFF"/>
                </a:solidFill>
              </a:rPr>
              <a:t> </a:t>
            </a:r>
            <a:r>
              <a:rPr lang="pt-BR">
                <a:solidFill>
                  <a:srgbClr val="FFFFFF"/>
                </a:solidFill>
              </a:rPr>
              <a:t>decisões</a:t>
            </a:r>
            <a:r>
              <a:rPr lang="pt-BR">
                <a:solidFill>
                  <a:srgbClr val="FFFFFF"/>
                </a:solidFill>
              </a:rPr>
              <a:t> </a:t>
            </a:r>
            <a:r>
              <a:rPr lang="pt-BR">
                <a:solidFill>
                  <a:srgbClr val="FFFFFF"/>
                </a:solidFill>
              </a:rPr>
              <a:t>estratégicas</a:t>
            </a:r>
            <a:r>
              <a:rPr lang="pt-BR">
                <a:solidFill>
                  <a:srgbClr val="FFFFFF"/>
                </a:solidFill>
              </a:rPr>
              <a:t> e  </a:t>
            </a:r>
            <a:r>
              <a:rPr lang="pt-BR">
                <a:solidFill>
                  <a:srgbClr val="FFFFFF"/>
                </a:solidFill>
              </a:rPr>
              <a:t>assertivas</a:t>
            </a:r>
            <a:r>
              <a:rPr lang="pt-BR">
                <a:solidFill>
                  <a:srgbClr val="FFFFFF"/>
                </a:solidFill>
              </a:rPr>
              <a:t> nas atuação junto aos </a:t>
            </a:r>
            <a:r>
              <a:rPr lang="pt-BR">
                <a:solidFill>
                  <a:srgbClr val="FFFFFF"/>
                </a:solidFill>
              </a:rPr>
              <a:t>equipamentos</a:t>
            </a:r>
            <a:r>
              <a:rPr lang="pt-BR">
                <a:solidFill>
                  <a:srgbClr val="FFFFFF"/>
                </a:solidFill>
              </a:rPr>
              <a:t> , com menor custo para se obter uma maior indice de produtividade.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A </a:t>
            </a:r>
            <a:r>
              <a:rPr lang="pt-BR">
                <a:solidFill>
                  <a:srgbClr val="FFFFFF"/>
                </a:solidFill>
              </a:rPr>
              <a:t>inobservâncias</a:t>
            </a:r>
            <a:r>
              <a:rPr lang="pt-BR">
                <a:solidFill>
                  <a:srgbClr val="FFFFFF"/>
                </a:solidFill>
              </a:rPr>
              <a:t> destes fatores que hoje sao fundamentais para o controle de </a:t>
            </a:r>
            <a:r>
              <a:rPr lang="pt-BR">
                <a:solidFill>
                  <a:srgbClr val="FFFFFF"/>
                </a:solidFill>
              </a:rPr>
              <a:t>produção</a:t>
            </a:r>
            <a:r>
              <a:rPr lang="pt-BR">
                <a:solidFill>
                  <a:srgbClr val="FFFFFF"/>
                </a:solidFill>
              </a:rPr>
              <a:t> e </a:t>
            </a:r>
            <a:r>
              <a:rPr lang="pt-BR">
                <a:solidFill>
                  <a:srgbClr val="FFFFFF"/>
                </a:solidFill>
              </a:rPr>
              <a:t>manutenção</a:t>
            </a:r>
            <a:r>
              <a:rPr lang="pt-BR">
                <a:solidFill>
                  <a:srgbClr val="FFFFFF"/>
                </a:solidFill>
              </a:rPr>
              <a:t>, causam grandes dificuldades para o crescimento e desenvolvimento da empresa que objetiva o sucesso..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Entender seus problemas</a:t>
            </a:r>
            <a:endParaRPr/>
          </a:p>
        </p:txBody>
      </p:sp>
      <p:sp>
        <p:nvSpPr>
          <p:cNvPr id="248" name="Google Shape;248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9" name="Google Shape;249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FFFFFF"/>
                </a:solidFill>
              </a:rPr>
              <a:t>Demora no </a:t>
            </a:r>
            <a:r>
              <a:rPr lang="pt-BR">
                <a:solidFill>
                  <a:srgbClr val="FFFFFF"/>
                </a:solidFill>
              </a:rPr>
              <a:t>diagnósticos</a:t>
            </a:r>
            <a:r>
              <a:rPr lang="pt-BR">
                <a:solidFill>
                  <a:srgbClr val="FFFFFF"/>
                </a:solidFill>
              </a:rPr>
              <a:t> dos problemas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0" name="Google Shape;250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FFFFFF"/>
                </a:solidFill>
              </a:rPr>
              <a:t>Almoxarifado inflado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3" name="Google Shape;253;p20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>
                <a:solidFill>
                  <a:srgbClr val="FFFFFF"/>
                </a:solidFill>
              </a:rPr>
              <a:t>Parada inesperada da produção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 do projeto</a:t>
            </a:r>
            <a:endParaRPr/>
          </a:p>
        </p:txBody>
      </p:sp>
      <p:sp>
        <p:nvSpPr>
          <p:cNvPr id="259" name="Google Shape;259;p21"/>
          <p:cNvSpPr txBox="1"/>
          <p:nvPr>
            <p:ph idx="1" type="body"/>
          </p:nvPr>
        </p:nvSpPr>
        <p:spPr>
          <a:xfrm>
            <a:off x="4018025" y="1567550"/>
            <a:ext cx="4318500" cy="2113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Desenvolver um sistema capaz de coletar dados diretamente das máquinas de forma dedicada, criando uma massa de dados que possibilita a manutenção preditiva, com confiabilidade e atuando de forma planejada.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Público-alvo</a:t>
            </a:r>
            <a:endParaRPr/>
          </a:p>
        </p:txBody>
      </p:sp>
      <p:sp>
        <p:nvSpPr>
          <p:cNvPr id="265" name="Google Shape;265;p2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800">
                <a:solidFill>
                  <a:srgbClr val="FFFFFF"/>
                </a:solidFill>
              </a:rPr>
              <a:t>Empresas que trabalha com equipamentos elétricos no seu chão de fábrica</a:t>
            </a:r>
            <a:endParaRPr sz="1800"/>
          </a:p>
        </p:txBody>
      </p:sp>
      <p:pic>
        <p:nvPicPr>
          <p:cNvPr descr="offset_comp_267026.jpg" id="266" name="Google Shape;266;p22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67" name="Google Shape;267;p22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68" name="Google Shape;268;p22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69" name="Google Shape;269;p2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3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/>
              <a:t>Autores</a:t>
            </a:r>
            <a:endParaRPr/>
          </a:p>
        </p:txBody>
      </p:sp>
      <p:pic>
        <p:nvPicPr>
          <p:cNvPr descr="offset_comp_267026.jpg" id="275" name="Google Shape;275;p23"/>
          <p:cNvPicPr preferRelativeResize="0"/>
          <p:nvPr/>
        </p:nvPicPr>
        <p:blipFill rotWithShape="1">
          <a:blip r:embed="rId3">
            <a:alphaModFix/>
          </a:blip>
          <a:srcRect b="8201" l="26515" r="26312" t="26082"/>
          <a:stretch/>
        </p:blipFill>
        <p:spPr>
          <a:xfrm rot="10800000">
            <a:off x="6238025" y="7367"/>
            <a:ext cx="2898000" cy="26916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276" name="Google Shape;276;p23"/>
          <p:cNvSpPr txBox="1"/>
          <p:nvPr>
            <p:ph idx="1" type="body"/>
          </p:nvPr>
        </p:nvSpPr>
        <p:spPr>
          <a:xfrm>
            <a:off x="2825675" y="2353838"/>
            <a:ext cx="36999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</a:rPr>
              <a:t>Djalma L. Oliveira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1800">
                <a:solidFill>
                  <a:srgbClr val="FFFFFF"/>
                </a:solidFill>
              </a:rPr>
              <a:t>Edson da Silva Bueno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